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2" r:id="rId5"/>
    <p:sldId id="257" r:id="rId6"/>
    <p:sldId id="259" r:id="rId7"/>
    <p:sldId id="263" r:id="rId8"/>
    <p:sldId id="267" r:id="rId9"/>
    <p:sldId id="268" r:id="rId10"/>
    <p:sldId id="264"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84" d="100"/>
          <a:sy n="84" d="100"/>
        </p:scale>
        <p:origin x="28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3E568-DE8F-4481-AAA5-EB3AB50926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08AC693-4F5D-4584-B6DB-69DF76B36C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91E7AE-E634-49F4-A7DB-E505B89E16CC}"/>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5" name="Footer Placeholder 4">
            <a:extLst>
              <a:ext uri="{FF2B5EF4-FFF2-40B4-BE49-F238E27FC236}">
                <a16:creationId xmlns:a16="http://schemas.microsoft.com/office/drawing/2014/main" id="{610FACAD-EA73-4C2A-B39D-0FA17133CB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6E794C-03F2-448B-B011-248DF09DAACA}"/>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3605711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F8EE8-53B1-43F4-9412-06CA57EDC6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7518A4-1939-4600-B321-4531476278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8EACA8-E136-40EF-8551-946446930826}"/>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5" name="Footer Placeholder 4">
            <a:extLst>
              <a:ext uri="{FF2B5EF4-FFF2-40B4-BE49-F238E27FC236}">
                <a16:creationId xmlns:a16="http://schemas.microsoft.com/office/drawing/2014/main" id="{C7921526-B087-42BA-B9CD-0BB69E39ED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13145D-71B4-4098-8BED-3A97534995D9}"/>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344783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6418D4-1A86-4619-AF40-546263FFAE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85792B-9793-4ADE-9A30-28F1FC5038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A3B27A-EE2D-46C0-A732-5E1A8DC1E531}"/>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5" name="Footer Placeholder 4">
            <a:extLst>
              <a:ext uri="{FF2B5EF4-FFF2-40B4-BE49-F238E27FC236}">
                <a16:creationId xmlns:a16="http://schemas.microsoft.com/office/drawing/2014/main" id="{B3F7B971-3B6B-48BA-9714-1C459FAE4A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36AAD0-F67D-4017-8DF9-FCA228B82CDF}"/>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3554370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52B90-ADB6-4CAC-8F5E-29E1C67388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428296-0777-4B3C-A9CF-07B09C0F27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5017E4-6CB8-40D2-9CF9-B44A043E7954}"/>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5" name="Footer Placeholder 4">
            <a:extLst>
              <a:ext uri="{FF2B5EF4-FFF2-40B4-BE49-F238E27FC236}">
                <a16:creationId xmlns:a16="http://schemas.microsoft.com/office/drawing/2014/main" id="{604DEC7F-831A-49E3-858D-BF6260BAF1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4F37B4-9F66-4D27-B720-4EDE687B39FF}"/>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1693697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BE168-A5F4-41E9-AB64-E17C7C328B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FAEA45-4E15-40B4-8D1F-D07D4A3DF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DCA38B-ED5C-40BF-BE01-7725B30A245D}"/>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5" name="Footer Placeholder 4">
            <a:extLst>
              <a:ext uri="{FF2B5EF4-FFF2-40B4-BE49-F238E27FC236}">
                <a16:creationId xmlns:a16="http://schemas.microsoft.com/office/drawing/2014/main" id="{EDD9AE74-60E5-4315-BFDF-2793D7F255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A2E958-0F27-4688-9D17-F31759A1FEB3}"/>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4182326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CCC81-F57D-4AF1-A6DD-170063E506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AAF40-47FC-4CD1-8980-628C15FB4A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DF065B-277F-4B05-AC0C-78E22D4C34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473597-9B2F-4C13-B7F8-45AB0ADA12FB}"/>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6" name="Footer Placeholder 5">
            <a:extLst>
              <a:ext uri="{FF2B5EF4-FFF2-40B4-BE49-F238E27FC236}">
                <a16:creationId xmlns:a16="http://schemas.microsoft.com/office/drawing/2014/main" id="{2BF6C0E8-28B3-428C-82F8-439B502D50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3FBF8A-3223-4A01-AB8A-48551298125D}"/>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2305956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D61DA-C946-4EF2-9B2E-D29460FC94C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31B048-2F17-4307-A216-5E1E4D26A2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A06892-C92B-46EA-B8AF-B10C94C0E2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294EDE-9FE7-4D8B-B4FE-58775E40A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E37D59-9DE2-4B59-B4BB-320EEBA4B0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098CC0-C3FA-4385-B31C-86A6BBAE420B}"/>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8" name="Footer Placeholder 7">
            <a:extLst>
              <a:ext uri="{FF2B5EF4-FFF2-40B4-BE49-F238E27FC236}">
                <a16:creationId xmlns:a16="http://schemas.microsoft.com/office/drawing/2014/main" id="{08624A2F-3AB4-4BDD-BC59-EC73C89942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71341F-9F29-448E-8D47-7AA371D15214}"/>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21665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4ADD8-D49B-40FC-A4EC-3D24519328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CB0CD0-8449-40C7-870B-1DB68BB56D69}"/>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4" name="Footer Placeholder 3">
            <a:extLst>
              <a:ext uri="{FF2B5EF4-FFF2-40B4-BE49-F238E27FC236}">
                <a16:creationId xmlns:a16="http://schemas.microsoft.com/office/drawing/2014/main" id="{2217FF66-DDD9-478B-8021-245947EBEF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89B7A4-9776-4E65-91FE-9F8271621979}"/>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323883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A64A31-2F58-48AB-9FB5-49159CF1B8EF}"/>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3" name="Footer Placeholder 2">
            <a:extLst>
              <a:ext uri="{FF2B5EF4-FFF2-40B4-BE49-F238E27FC236}">
                <a16:creationId xmlns:a16="http://schemas.microsoft.com/office/drawing/2014/main" id="{8E0C4073-806C-444E-9A1B-E328A0920F4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3DCE97-6725-4FFE-AFD6-083178ED8208}"/>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1045451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23948-9688-4FAE-931D-AFEB058DC3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2CD5B4-3C67-4A78-9F93-F63478D7D5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95C05F-462F-4E5E-B10A-CC27091959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C9F6C3-DA01-4631-BF76-DFBB19BD3B17}"/>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6" name="Footer Placeholder 5">
            <a:extLst>
              <a:ext uri="{FF2B5EF4-FFF2-40B4-BE49-F238E27FC236}">
                <a16:creationId xmlns:a16="http://schemas.microsoft.com/office/drawing/2014/main" id="{84F8106C-6FEC-4F51-B8D8-277BADEA75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34B61A-4180-4CB7-AC49-659CDA556A15}"/>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2501260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2AF20-6F89-4BEA-BD77-50C52476F6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AD7875-4D25-4263-A923-AB06C442B9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F875D8-1E9C-4CB1-8AE2-6152A44CE8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7F10E-3248-49E3-BBB9-A91DFD98F6F9}"/>
              </a:ext>
            </a:extLst>
          </p:cNvPr>
          <p:cNvSpPr>
            <a:spLocks noGrp="1"/>
          </p:cNvSpPr>
          <p:nvPr>
            <p:ph type="dt" sz="half" idx="10"/>
          </p:nvPr>
        </p:nvSpPr>
        <p:spPr/>
        <p:txBody>
          <a:bodyPr/>
          <a:lstStyle/>
          <a:p>
            <a:fld id="{6C71601F-5570-44A3-AE82-94C1F1818295}" type="datetimeFigureOut">
              <a:rPr lang="en-US" smtClean="0"/>
              <a:t>3/19/2025</a:t>
            </a:fld>
            <a:endParaRPr lang="en-US"/>
          </a:p>
        </p:txBody>
      </p:sp>
      <p:sp>
        <p:nvSpPr>
          <p:cNvPr id="6" name="Footer Placeholder 5">
            <a:extLst>
              <a:ext uri="{FF2B5EF4-FFF2-40B4-BE49-F238E27FC236}">
                <a16:creationId xmlns:a16="http://schemas.microsoft.com/office/drawing/2014/main" id="{9AFABD77-8010-4BA6-8BE0-32DC5F96A4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5265E-13E6-4ADE-99FE-EDCFCC234B5A}"/>
              </a:ext>
            </a:extLst>
          </p:cNvPr>
          <p:cNvSpPr>
            <a:spLocks noGrp="1"/>
          </p:cNvSpPr>
          <p:nvPr>
            <p:ph type="sldNum" sz="quarter" idx="12"/>
          </p:nvPr>
        </p:nvSpPr>
        <p:spPr/>
        <p:txBody>
          <a:bodyPr/>
          <a:lstStyle/>
          <a:p>
            <a:fld id="{B55CF948-4587-4E43-9FD2-4F139FC3F906}" type="slidenum">
              <a:rPr lang="en-US" smtClean="0"/>
              <a:t>‹#›</a:t>
            </a:fld>
            <a:endParaRPr lang="en-US"/>
          </a:p>
        </p:txBody>
      </p:sp>
    </p:spTree>
    <p:extLst>
      <p:ext uri="{BB962C8B-B14F-4D97-AF65-F5344CB8AC3E}">
        <p14:creationId xmlns:p14="http://schemas.microsoft.com/office/powerpoint/2010/main" val="3097749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BBE5BF-9E53-48E3-B58A-F1BBDFB275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121AE-30BD-4AA3-825A-56A7108587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4FBDD9-5148-40FA-AAA7-922C0EA830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71601F-5570-44A3-AE82-94C1F1818295}" type="datetimeFigureOut">
              <a:rPr lang="en-US" smtClean="0"/>
              <a:t>3/19/2025</a:t>
            </a:fld>
            <a:endParaRPr lang="en-US"/>
          </a:p>
        </p:txBody>
      </p:sp>
      <p:sp>
        <p:nvSpPr>
          <p:cNvPr id="5" name="Footer Placeholder 4">
            <a:extLst>
              <a:ext uri="{FF2B5EF4-FFF2-40B4-BE49-F238E27FC236}">
                <a16:creationId xmlns:a16="http://schemas.microsoft.com/office/drawing/2014/main" id="{CE4DA5C6-FA48-4648-8CB4-723B61A9AB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0789A7-5895-42CE-9BC6-4F0FD90F2A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5CF948-4587-4E43-9FD2-4F139FC3F906}" type="slidenum">
              <a:rPr lang="en-US" smtClean="0"/>
              <a:t>‹#›</a:t>
            </a:fld>
            <a:endParaRPr lang="en-US"/>
          </a:p>
        </p:txBody>
      </p:sp>
    </p:spTree>
    <p:extLst>
      <p:ext uri="{BB962C8B-B14F-4D97-AF65-F5344CB8AC3E}">
        <p14:creationId xmlns:p14="http://schemas.microsoft.com/office/powerpoint/2010/main" val="341702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s://www.nerdwallet.com/blog/taxes/how-to-fill-out-w4/" TargetMode="External"/><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70FEA4A-8F72-4D10-A8D0-9B290B72FB6E}"/>
              </a:ext>
            </a:extLst>
          </p:cNvPr>
          <p:cNvPicPr>
            <a:picLocks noChangeAspect="1"/>
          </p:cNvPicPr>
          <p:nvPr/>
        </p:nvPicPr>
        <p:blipFill rotWithShape="1">
          <a:blip r:embed="rId2"/>
          <a:srcRect r="51329" b="40483"/>
          <a:stretch/>
        </p:blipFill>
        <p:spPr>
          <a:xfrm>
            <a:off x="1885586" y="196423"/>
            <a:ext cx="8230431" cy="6290327"/>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8750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7443C29-869F-4D93-8523-7A63E43E000A}"/>
              </a:ext>
            </a:extLst>
          </p:cNvPr>
          <p:cNvSpPr>
            <a:spLocks noGrp="1"/>
          </p:cNvSpPr>
          <p:nvPr>
            <p:ph type="title"/>
          </p:nvPr>
        </p:nvSpPr>
        <p:spPr/>
        <p:txBody>
          <a:bodyPr/>
          <a:lstStyle/>
          <a:p>
            <a:r>
              <a:rPr lang="en-US" dirty="0"/>
              <a:t>Other Withholding from your Gross Wage</a:t>
            </a:r>
          </a:p>
        </p:txBody>
      </p:sp>
      <p:sp>
        <p:nvSpPr>
          <p:cNvPr id="4" name="Content Placeholder 3">
            <a:extLst>
              <a:ext uri="{FF2B5EF4-FFF2-40B4-BE49-F238E27FC236}">
                <a16:creationId xmlns:a16="http://schemas.microsoft.com/office/drawing/2014/main" id="{14D9829F-0E52-4D36-B7F5-EDFE5430069F}"/>
              </a:ext>
            </a:extLst>
          </p:cNvPr>
          <p:cNvSpPr>
            <a:spLocks noGrp="1"/>
          </p:cNvSpPr>
          <p:nvPr>
            <p:ph idx="1"/>
          </p:nvPr>
        </p:nvSpPr>
        <p:spPr>
          <a:xfrm>
            <a:off x="838200" y="1546845"/>
            <a:ext cx="10515600" cy="4351338"/>
          </a:xfrm>
        </p:spPr>
        <p:txBody>
          <a:bodyPr>
            <a:normAutofit/>
          </a:bodyPr>
          <a:lstStyle/>
          <a:p>
            <a:pPr marL="0" indent="0" algn="l" fontAlgn="base">
              <a:buNone/>
            </a:pPr>
            <a:r>
              <a:rPr lang="en-US" sz="2400" b="0" i="0" dirty="0">
                <a:solidFill>
                  <a:srgbClr val="333333"/>
                </a:solidFill>
                <a:effectLst/>
                <a:latin typeface="Helvetica" panose="020B0604020202020204" pitchFamily="34" charset="0"/>
              </a:rPr>
              <a:t>In addition to the mandatory withholdings (taxes)  that an employer makes for taxes and court orders, </a:t>
            </a:r>
            <a:r>
              <a:rPr lang="en-US" sz="2400" dirty="0">
                <a:solidFill>
                  <a:srgbClr val="333333"/>
                </a:solidFill>
                <a:latin typeface="Helvetica" panose="020B0604020202020204" pitchFamily="34" charset="0"/>
              </a:rPr>
              <a:t>voluntary withholding </a:t>
            </a:r>
            <a:r>
              <a:rPr lang="en-US" sz="2400" b="0" i="0" dirty="0">
                <a:solidFill>
                  <a:srgbClr val="333333"/>
                </a:solidFill>
                <a:effectLst/>
                <a:latin typeface="Helvetica" panose="020B0604020202020204" pitchFamily="34" charset="0"/>
              </a:rPr>
              <a:t>amounts that employers may be willing to withhold at the direction of its employees include: </a:t>
            </a:r>
          </a:p>
          <a:p>
            <a:pPr fontAlgn="base"/>
            <a:r>
              <a:rPr lang="en-US" sz="2400" dirty="0">
                <a:solidFill>
                  <a:srgbClr val="333333"/>
                </a:solidFill>
                <a:latin typeface="Helvetica" panose="020B0604020202020204" pitchFamily="34" charset="0"/>
              </a:rPr>
              <a:t>401(K) and 403(b) contributions</a:t>
            </a:r>
          </a:p>
          <a:p>
            <a:pPr fontAlgn="base"/>
            <a:r>
              <a:rPr lang="en-US" sz="2400" dirty="0">
                <a:solidFill>
                  <a:srgbClr val="333333"/>
                </a:solidFill>
                <a:latin typeface="Helvetica" panose="020B0604020202020204" pitchFamily="34" charset="0"/>
              </a:rPr>
              <a:t>Insurance premiums</a:t>
            </a:r>
          </a:p>
          <a:p>
            <a:pPr fontAlgn="base"/>
            <a:r>
              <a:rPr lang="en-US" sz="2400" dirty="0">
                <a:solidFill>
                  <a:srgbClr val="333333"/>
                </a:solidFill>
                <a:latin typeface="Helvetica" panose="020B0604020202020204" pitchFamily="34" charset="0"/>
              </a:rPr>
              <a:t>U.S. Savings bonds purchases</a:t>
            </a:r>
          </a:p>
          <a:p>
            <a:pPr algn="l" fontAlgn="base">
              <a:buFont typeface="Arial" panose="020B0604020202020204" pitchFamily="34" charset="0"/>
              <a:buChar char="•"/>
            </a:pPr>
            <a:r>
              <a:rPr lang="en-US" sz="2400" b="0" i="0" dirty="0">
                <a:solidFill>
                  <a:srgbClr val="333333"/>
                </a:solidFill>
                <a:effectLst/>
                <a:latin typeface="Helvetica" panose="020B0604020202020204" pitchFamily="34" charset="0"/>
              </a:rPr>
              <a:t>Union dues</a:t>
            </a:r>
          </a:p>
          <a:p>
            <a:pPr algn="l" fontAlgn="base">
              <a:buFont typeface="Arial" panose="020B0604020202020204" pitchFamily="34" charset="0"/>
              <a:buChar char="•"/>
            </a:pPr>
            <a:r>
              <a:rPr lang="en-US" sz="2400" b="0" i="0" dirty="0">
                <a:solidFill>
                  <a:srgbClr val="333333"/>
                </a:solidFill>
                <a:effectLst/>
                <a:latin typeface="Helvetica" panose="020B0604020202020204" pitchFamily="34" charset="0"/>
              </a:rPr>
              <a:t>Charitable donations</a:t>
            </a:r>
          </a:p>
          <a:p>
            <a:pPr algn="l" fontAlgn="base">
              <a:buFont typeface="Arial" panose="020B0604020202020204" pitchFamily="34" charset="0"/>
              <a:buChar char="•"/>
            </a:pPr>
            <a:r>
              <a:rPr lang="en-US" sz="2400" b="0" i="0" dirty="0">
                <a:solidFill>
                  <a:srgbClr val="333333"/>
                </a:solidFill>
                <a:effectLst/>
                <a:latin typeface="Helvetica" panose="020B0604020202020204" pitchFamily="34" charset="0"/>
              </a:rPr>
              <a:t>Payments owed to the company for the purchase of company merchandise</a:t>
            </a:r>
          </a:p>
          <a:p>
            <a:endParaRPr lang="en-US" sz="2400" dirty="0"/>
          </a:p>
        </p:txBody>
      </p:sp>
    </p:spTree>
    <p:extLst>
      <p:ext uri="{BB962C8B-B14F-4D97-AF65-F5344CB8AC3E}">
        <p14:creationId xmlns:p14="http://schemas.microsoft.com/office/powerpoint/2010/main" val="1092535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350342D-2B1B-44CB-ADB3-05EF8B690C57}"/>
              </a:ext>
            </a:extLst>
          </p:cNvPr>
          <p:cNvPicPr>
            <a:picLocks noChangeAspect="1"/>
          </p:cNvPicPr>
          <p:nvPr/>
        </p:nvPicPr>
        <p:blipFill rotWithShape="1">
          <a:blip r:embed="rId2"/>
          <a:srcRect t="23642" r="51764" b="36230"/>
          <a:stretch/>
        </p:blipFill>
        <p:spPr>
          <a:xfrm>
            <a:off x="757980" y="692702"/>
            <a:ext cx="10163266" cy="5284351"/>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B222E43A-DC4A-ACD9-F516-D60CE5159A4E}"/>
              </a:ext>
            </a:extLst>
          </p:cNvPr>
          <p:cNvSpPr/>
          <p:nvPr/>
        </p:nvSpPr>
        <p:spPr>
          <a:xfrm>
            <a:off x="1527717" y="5195387"/>
            <a:ext cx="9906303" cy="8508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 Your packet, complete the bottom of page four similar to what is shown above.  Use the totals in the packet, and calculate your Social security and FICA taxes.  What is your net pay? </a:t>
            </a:r>
          </a:p>
        </p:txBody>
      </p:sp>
      <p:sp>
        <p:nvSpPr>
          <p:cNvPr id="3" name="Rectangle 2">
            <a:extLst>
              <a:ext uri="{FF2B5EF4-FFF2-40B4-BE49-F238E27FC236}">
                <a16:creationId xmlns:a16="http://schemas.microsoft.com/office/drawing/2014/main" id="{E79598F8-7346-8B4C-9DD7-B2350EFA1877}"/>
              </a:ext>
            </a:extLst>
          </p:cNvPr>
          <p:cNvSpPr/>
          <p:nvPr/>
        </p:nvSpPr>
        <p:spPr>
          <a:xfrm>
            <a:off x="1670670" y="1381118"/>
            <a:ext cx="9202665" cy="122492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On bottom of Page 4:  Calculate the following Net Wage:  You work for $2000 gross pay for the two-week period.  Your federal income tax is $225 and you have $100 withheld and put into a 401 K.  There is no state or local tax where you live.  What is your net income after you calculate the FICA taxes?</a:t>
            </a:r>
          </a:p>
        </p:txBody>
      </p:sp>
    </p:spTree>
    <p:extLst>
      <p:ext uri="{BB962C8B-B14F-4D97-AF65-F5344CB8AC3E}">
        <p14:creationId xmlns:p14="http://schemas.microsoft.com/office/powerpoint/2010/main" val="3333727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33" name="Group 103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034" name="Rectangle 103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37" name="Rectangle 103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D82C82D-7D33-43E8-BBDA-7BEA05B7AF1F}"/>
              </a:ext>
            </a:extLst>
          </p:cNvPr>
          <p:cNvSpPr txBox="1"/>
          <p:nvPr/>
        </p:nvSpPr>
        <p:spPr>
          <a:xfrm>
            <a:off x="563193" y="2118001"/>
            <a:ext cx="4559425" cy="3979585"/>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400" b="1" dirty="0"/>
              <a:t>Enter starting Page 3 under Define Payroll Taxes</a:t>
            </a:r>
            <a:endParaRPr lang="en-US" sz="2400" b="1" i="0" dirty="0">
              <a:effectLst/>
            </a:endParaRPr>
          </a:p>
          <a:p>
            <a:pPr indent="-228600">
              <a:lnSpc>
                <a:spcPct val="90000"/>
              </a:lnSpc>
              <a:spcAft>
                <a:spcPts val="600"/>
              </a:spcAft>
              <a:buFont typeface="Arial" panose="020B0604020202020204" pitchFamily="34" charset="0"/>
              <a:buChar char="•"/>
            </a:pPr>
            <a:r>
              <a:rPr lang="en-US" sz="2400" b="1" i="0" dirty="0">
                <a:solidFill>
                  <a:srgbClr val="FF0000"/>
                </a:solidFill>
                <a:effectLst/>
              </a:rPr>
              <a:t>Payroll Taxes Defined</a:t>
            </a:r>
            <a:r>
              <a:rPr lang="en-US" sz="2400" b="1" i="0" dirty="0">
                <a:effectLst/>
              </a:rPr>
              <a:t>:  </a:t>
            </a:r>
            <a:r>
              <a:rPr lang="en-US" sz="2400" b="0" i="0" dirty="0">
                <a:effectLst/>
              </a:rPr>
              <a:t>A withholding tax is an income tax that </a:t>
            </a:r>
            <a:r>
              <a:rPr lang="en-US" sz="2400" dirty="0"/>
              <a:t>an employer </a:t>
            </a:r>
            <a:r>
              <a:rPr lang="en-US" sz="2400" b="0" i="0" dirty="0">
                <a:effectLst/>
              </a:rPr>
              <a:t>remits on behalf of an employee to the government for taxes.  Withholding tax are also known as Payroll taxes or Pay as You Earn.  </a:t>
            </a:r>
            <a:r>
              <a:rPr lang="en-US" sz="2400" dirty="0"/>
              <a:t>Payroll Taxes</a:t>
            </a:r>
            <a:r>
              <a:rPr lang="en-US" sz="2400" b="0" i="0" dirty="0">
                <a:effectLst/>
              </a:rPr>
              <a:t> that might come out of your paycheck are as follows:</a:t>
            </a:r>
          </a:p>
        </p:txBody>
      </p:sp>
      <p:sp>
        <p:nvSpPr>
          <p:cNvPr id="1039" name="Rectangle 103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Rectangle 104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Payroll Tax Responsibilities for ...">
            <a:extLst>
              <a:ext uri="{FF2B5EF4-FFF2-40B4-BE49-F238E27FC236}">
                <a16:creationId xmlns:a16="http://schemas.microsoft.com/office/drawing/2014/main" id="{82126714-3F2E-41EF-A969-05DF6CCB42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6909" r="8799" b="2"/>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1580A510-F7B7-7CEF-296E-4176907E87B2}"/>
              </a:ext>
            </a:extLst>
          </p:cNvPr>
          <p:cNvSpPr/>
          <p:nvPr/>
        </p:nvSpPr>
        <p:spPr>
          <a:xfrm>
            <a:off x="563193" y="635620"/>
            <a:ext cx="4399572" cy="1121324"/>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4400" b="1" i="0" dirty="0">
                <a:solidFill>
                  <a:schemeClr val="tx1"/>
                </a:solidFill>
                <a:effectLst/>
              </a:rPr>
              <a:t>Payroll Taxes</a:t>
            </a:r>
            <a:endParaRPr lang="en-US" sz="4400" b="1" dirty="0">
              <a:solidFill>
                <a:schemeClr val="tx1"/>
              </a:solidFill>
            </a:endParaRPr>
          </a:p>
        </p:txBody>
      </p:sp>
    </p:spTree>
    <p:extLst>
      <p:ext uri="{BB962C8B-B14F-4D97-AF65-F5344CB8AC3E}">
        <p14:creationId xmlns:p14="http://schemas.microsoft.com/office/powerpoint/2010/main" val="1001645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99C41-480E-8E8B-7141-6B13BBF6E3ED}"/>
              </a:ext>
            </a:extLst>
          </p:cNvPr>
          <p:cNvSpPr>
            <a:spLocks noGrp="1"/>
          </p:cNvSpPr>
          <p:nvPr>
            <p:ph type="title"/>
          </p:nvPr>
        </p:nvSpPr>
        <p:spPr/>
        <p:txBody>
          <a:bodyPr/>
          <a:lstStyle/>
          <a:p>
            <a:r>
              <a:rPr lang="en-US" dirty="0"/>
              <a:t>Five Types of Taxes</a:t>
            </a:r>
          </a:p>
        </p:txBody>
      </p:sp>
      <p:sp>
        <p:nvSpPr>
          <p:cNvPr id="3" name="Content Placeholder 2">
            <a:extLst>
              <a:ext uri="{FF2B5EF4-FFF2-40B4-BE49-F238E27FC236}">
                <a16:creationId xmlns:a16="http://schemas.microsoft.com/office/drawing/2014/main" id="{EC5FC799-89A3-D940-83ED-F6DA57AA8E49}"/>
              </a:ext>
            </a:extLst>
          </p:cNvPr>
          <p:cNvSpPr>
            <a:spLocks noGrp="1"/>
          </p:cNvSpPr>
          <p:nvPr>
            <p:ph idx="1"/>
          </p:nvPr>
        </p:nvSpPr>
        <p:spPr/>
        <p:txBody>
          <a:bodyPr/>
          <a:lstStyle/>
          <a:p>
            <a:endParaRPr lang="en-US" dirty="0"/>
          </a:p>
        </p:txBody>
      </p:sp>
      <p:sp>
        <p:nvSpPr>
          <p:cNvPr id="4" name="Text Placeholder 3">
            <a:extLst>
              <a:ext uri="{FF2B5EF4-FFF2-40B4-BE49-F238E27FC236}">
                <a16:creationId xmlns:a16="http://schemas.microsoft.com/office/drawing/2014/main" id="{F7E4CDD1-D38E-460C-3CE4-397E6E89B70A}"/>
              </a:ext>
            </a:extLst>
          </p:cNvPr>
          <p:cNvSpPr>
            <a:spLocks noGrp="1"/>
          </p:cNvSpPr>
          <p:nvPr>
            <p:ph type="body" sz="half" idx="2"/>
          </p:nvPr>
        </p:nvSpPr>
        <p:spPr>
          <a:xfrm>
            <a:off x="683671" y="2235819"/>
            <a:ext cx="3932237" cy="3811588"/>
          </a:xfrm>
        </p:spPr>
        <p:txBody>
          <a:bodyPr/>
          <a:lstStyle/>
          <a:p>
            <a:pPr marL="342900" indent="-342900">
              <a:buFont typeface="+mj-lt"/>
              <a:buAutoNum type="arabicPeriod"/>
            </a:pPr>
            <a:r>
              <a:rPr lang="en-US" sz="3200" dirty="0"/>
              <a:t>Federal Income Tax</a:t>
            </a:r>
          </a:p>
          <a:p>
            <a:pPr marL="342900" indent="-342900">
              <a:buFont typeface="+mj-lt"/>
              <a:buAutoNum type="arabicPeriod"/>
            </a:pPr>
            <a:r>
              <a:rPr lang="en-US" sz="3200" dirty="0"/>
              <a:t>Social Security Tax</a:t>
            </a:r>
          </a:p>
          <a:p>
            <a:pPr marL="342900" indent="-342900">
              <a:buFont typeface="+mj-lt"/>
              <a:buAutoNum type="arabicPeriod"/>
            </a:pPr>
            <a:r>
              <a:rPr lang="en-US" sz="3200" dirty="0"/>
              <a:t>Medicare Tax</a:t>
            </a:r>
          </a:p>
          <a:p>
            <a:pPr marL="342900" indent="-342900">
              <a:buFont typeface="+mj-lt"/>
              <a:buAutoNum type="arabicPeriod"/>
            </a:pPr>
            <a:r>
              <a:rPr lang="en-US" sz="3200" dirty="0"/>
              <a:t>State Income Tax</a:t>
            </a:r>
          </a:p>
          <a:p>
            <a:pPr marL="342900" indent="-342900">
              <a:buFont typeface="+mj-lt"/>
              <a:buAutoNum type="arabicPeriod"/>
            </a:pPr>
            <a:r>
              <a:rPr lang="en-US" sz="3200" dirty="0"/>
              <a:t>Local Income Tax</a:t>
            </a:r>
          </a:p>
          <a:p>
            <a:endParaRPr lang="en-US" dirty="0"/>
          </a:p>
        </p:txBody>
      </p:sp>
      <p:pic>
        <p:nvPicPr>
          <p:cNvPr id="2050" name="Picture 2" descr="Withholding Tax Explained: Types and ...">
            <a:extLst>
              <a:ext uri="{FF2B5EF4-FFF2-40B4-BE49-F238E27FC236}">
                <a16:creationId xmlns:a16="http://schemas.microsoft.com/office/drawing/2014/main" id="{551E7153-AE65-FE7D-D2B4-76B4DD4AC5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3188" y="987426"/>
            <a:ext cx="5689251" cy="3785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1324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Net of Tax: Definition, Benefits of ...">
            <a:extLst>
              <a:ext uri="{FF2B5EF4-FFF2-40B4-BE49-F238E27FC236}">
                <a16:creationId xmlns:a16="http://schemas.microsoft.com/office/drawing/2014/main" id="{B82479DB-79E8-2B94-86C9-770803732BE0}"/>
              </a:ext>
            </a:extLst>
          </p:cNvPr>
          <p:cNvPicPr>
            <a:picLocks noChangeAspect="1" noChangeArrowheads="1"/>
          </p:cNvPicPr>
          <p:nvPr/>
        </p:nvPicPr>
        <p:blipFill>
          <a:blip r:embed="rId2">
            <a:clrChange>
              <a:clrFrom>
                <a:srgbClr val="E1E0E6"/>
              </a:clrFrom>
              <a:clrTo>
                <a:srgbClr val="E1E0E6">
                  <a:alpha val="0"/>
                </a:srgbClr>
              </a:clrTo>
            </a:clrChange>
            <a:extLst>
              <a:ext uri="{28A0092B-C50C-407E-A947-70E740481C1C}">
                <a14:useLocalDpi xmlns:a14="http://schemas.microsoft.com/office/drawing/2010/main" val="0"/>
              </a:ext>
            </a:extLst>
          </a:blip>
          <a:srcRect/>
          <a:stretch>
            <a:fillRect/>
          </a:stretch>
        </p:blipFill>
        <p:spPr bwMode="auto">
          <a:xfrm>
            <a:off x="8506500" y="4405467"/>
            <a:ext cx="3685500" cy="245253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D82C82D-7D33-43E8-BBDA-7BEA05B7AF1F}"/>
              </a:ext>
            </a:extLst>
          </p:cNvPr>
          <p:cNvSpPr txBox="1"/>
          <p:nvPr/>
        </p:nvSpPr>
        <p:spPr>
          <a:xfrm>
            <a:off x="1141454" y="554272"/>
            <a:ext cx="9207796" cy="6186309"/>
          </a:xfrm>
          <a:prstGeom prst="rect">
            <a:avLst/>
          </a:prstGeom>
          <a:noFill/>
        </p:spPr>
        <p:txBody>
          <a:bodyPr wrap="square">
            <a:spAutoFit/>
          </a:bodyPr>
          <a:lstStyle/>
          <a:p>
            <a:pPr algn="l"/>
            <a:r>
              <a:rPr lang="en-US" b="0" i="0" dirty="0">
                <a:solidFill>
                  <a:srgbClr val="000000"/>
                </a:solidFill>
                <a:effectLst/>
                <a:latin typeface="Gotham"/>
              </a:rPr>
              <a:t>Five Types of Taxes and their Definition: (on bottom of page 3).</a:t>
            </a:r>
          </a:p>
          <a:p>
            <a:pPr marL="342900" indent="-342900">
              <a:buAutoNum type="arabicPeriod"/>
            </a:pPr>
            <a:r>
              <a:rPr lang="en-US" b="1" dirty="0">
                <a:solidFill>
                  <a:srgbClr val="000000"/>
                </a:solidFill>
                <a:latin typeface="Gotham"/>
              </a:rPr>
              <a:t>Federal income tax.</a:t>
            </a:r>
            <a:r>
              <a:rPr lang="en-US" dirty="0">
                <a:solidFill>
                  <a:srgbClr val="000000"/>
                </a:solidFill>
                <a:latin typeface="Gotham"/>
              </a:rPr>
              <a:t> This is income tax your employer withholds from your pay and sends to the IRS on your behalf. Amount withheld largely depends on </a:t>
            </a:r>
            <a:r>
              <a:rPr lang="en-US" dirty="0">
                <a:solidFill>
                  <a:srgbClr val="005FB9"/>
                </a:solidFill>
                <a:latin typeface="inherit"/>
                <a:hlinkClick r:id="rId3"/>
              </a:rPr>
              <a:t>what you put on your W-4</a:t>
            </a:r>
            <a:r>
              <a:rPr lang="en-US" dirty="0">
                <a:solidFill>
                  <a:srgbClr val="000000"/>
                </a:solidFill>
                <a:latin typeface="Gotham"/>
              </a:rPr>
              <a:t>.</a:t>
            </a:r>
          </a:p>
          <a:p>
            <a:endParaRPr lang="en-US" dirty="0">
              <a:solidFill>
                <a:srgbClr val="000000"/>
              </a:solidFill>
              <a:latin typeface="Gotham"/>
            </a:endParaRPr>
          </a:p>
          <a:p>
            <a:r>
              <a:rPr lang="en-US" b="1" i="0" dirty="0">
                <a:solidFill>
                  <a:srgbClr val="000000"/>
                </a:solidFill>
                <a:effectLst/>
                <a:latin typeface="Gotham"/>
              </a:rPr>
              <a:t>2. Social Security tax: 6.2%.</a:t>
            </a:r>
            <a:r>
              <a:rPr lang="en-US" b="0" i="0" dirty="0">
                <a:solidFill>
                  <a:srgbClr val="000000"/>
                </a:solidFill>
                <a:effectLst/>
                <a:latin typeface="Gotham"/>
              </a:rPr>
              <a:t> This tax typically is withheld on the first $142,800 in 2021. Paying this tax is how you earn credits for Social Security benefits later.</a:t>
            </a:r>
          </a:p>
          <a:p>
            <a:endParaRPr lang="en-US" b="0" i="0" dirty="0">
              <a:solidFill>
                <a:srgbClr val="000000"/>
              </a:solidFill>
              <a:effectLst/>
              <a:latin typeface="Gotham"/>
            </a:endParaRPr>
          </a:p>
          <a:p>
            <a:r>
              <a:rPr lang="en-US" b="1" i="0" dirty="0">
                <a:solidFill>
                  <a:srgbClr val="000000"/>
                </a:solidFill>
                <a:effectLst/>
                <a:latin typeface="Gotham"/>
              </a:rPr>
              <a:t>3. Medicare tax: </a:t>
            </a:r>
            <a:r>
              <a:rPr lang="en-US" b="1" dirty="0">
                <a:solidFill>
                  <a:srgbClr val="000000"/>
                </a:solidFill>
                <a:latin typeface="Gotham"/>
              </a:rPr>
              <a:t>1.45% </a:t>
            </a:r>
            <a:r>
              <a:rPr lang="en-US" dirty="0">
                <a:solidFill>
                  <a:srgbClr val="000000"/>
                </a:solidFill>
                <a:latin typeface="Gotham"/>
              </a:rPr>
              <a:t>Sometimes referred to as the “hospital insurance tax,” a federal health insurance program that gives millions of people </a:t>
            </a:r>
            <a:r>
              <a:rPr lang="en-US" b="1" dirty="0">
                <a:solidFill>
                  <a:srgbClr val="000000"/>
                </a:solidFill>
                <a:latin typeface="Gotham"/>
              </a:rPr>
              <a:t>65</a:t>
            </a:r>
            <a:r>
              <a:rPr lang="en-US" dirty="0">
                <a:solidFill>
                  <a:srgbClr val="000000"/>
                </a:solidFill>
                <a:latin typeface="Gotham"/>
              </a:rPr>
              <a:t> and older and certain disabled individuals access to medical treatment.  </a:t>
            </a:r>
          </a:p>
          <a:p>
            <a:endParaRPr lang="en-US" b="0" i="0" dirty="0">
              <a:solidFill>
                <a:srgbClr val="000000"/>
              </a:solidFill>
              <a:effectLst/>
              <a:latin typeface="Gotham"/>
            </a:endParaRPr>
          </a:p>
          <a:p>
            <a:pPr lvl="1"/>
            <a:r>
              <a:rPr lang="en-US" i="1" dirty="0">
                <a:solidFill>
                  <a:srgbClr val="000000"/>
                </a:solidFill>
                <a:effectLst/>
                <a:latin typeface="Gotham"/>
              </a:rPr>
              <a:t>Note:  Social Security and Medicare Taxes are </a:t>
            </a:r>
            <a:r>
              <a:rPr lang="en-US" i="1" dirty="0">
                <a:solidFill>
                  <a:srgbClr val="000000"/>
                </a:solidFill>
                <a:latin typeface="Gotham"/>
              </a:rPr>
              <a:t>also Called FICA T</a:t>
            </a:r>
            <a:r>
              <a:rPr lang="en-US" i="1" dirty="0">
                <a:solidFill>
                  <a:srgbClr val="000000"/>
                </a:solidFill>
                <a:effectLst/>
                <a:latin typeface="Gotham"/>
              </a:rPr>
              <a:t>axes:  These taxes are payroll taxes allowed by the FICA Act that are given back to you when you retired at the age of 62 or older </a:t>
            </a:r>
          </a:p>
          <a:p>
            <a:pPr algn="l">
              <a:buFont typeface="Arial" panose="020B0604020202020204" pitchFamily="34" charset="0"/>
              <a:buChar char="•"/>
            </a:pPr>
            <a:endParaRPr lang="en-US" b="0" i="0" dirty="0">
              <a:solidFill>
                <a:srgbClr val="000000"/>
              </a:solidFill>
              <a:effectLst/>
              <a:latin typeface="Gotham"/>
            </a:endParaRPr>
          </a:p>
          <a:p>
            <a:pPr algn="l"/>
            <a:r>
              <a:rPr lang="en-US" b="1" i="0" dirty="0">
                <a:solidFill>
                  <a:srgbClr val="000000"/>
                </a:solidFill>
                <a:effectLst/>
                <a:latin typeface="Gotham"/>
              </a:rPr>
              <a:t>4. State tax: </a:t>
            </a:r>
            <a:r>
              <a:rPr lang="en-US" b="0" i="0" dirty="0">
                <a:solidFill>
                  <a:srgbClr val="000000"/>
                </a:solidFill>
                <a:effectLst/>
                <a:latin typeface="Gotham"/>
              </a:rPr>
              <a:t>This is state income tax withheld from your pay and sent to the state by your employer on your behalf. The amount depends on where you work, where you live and other factors</a:t>
            </a:r>
          </a:p>
          <a:p>
            <a:pPr algn="l">
              <a:buFont typeface="Arial" panose="020B0604020202020204" pitchFamily="34" charset="0"/>
              <a:buChar char="•"/>
            </a:pPr>
            <a:endParaRPr lang="en-US" b="1" i="0" dirty="0">
              <a:solidFill>
                <a:srgbClr val="000000"/>
              </a:solidFill>
              <a:effectLst/>
              <a:latin typeface="Gotham"/>
            </a:endParaRPr>
          </a:p>
          <a:p>
            <a:pPr algn="l"/>
            <a:r>
              <a:rPr lang="en-US" b="1" i="0" dirty="0">
                <a:solidFill>
                  <a:srgbClr val="000000"/>
                </a:solidFill>
                <a:effectLst/>
                <a:latin typeface="Gotham"/>
              </a:rPr>
              <a:t>5. Local income or wage tax:</a:t>
            </a:r>
            <a:r>
              <a:rPr lang="en-US" b="0" i="0" dirty="0">
                <a:solidFill>
                  <a:srgbClr val="000000"/>
                </a:solidFill>
                <a:effectLst/>
                <a:latin typeface="Gotham"/>
              </a:rPr>
              <a:t> Your city or county may also have an income tax. </a:t>
            </a:r>
            <a:br>
              <a:rPr lang="en-US" b="0" i="0" dirty="0">
                <a:solidFill>
                  <a:srgbClr val="000000"/>
                </a:solidFill>
                <a:effectLst/>
                <a:latin typeface="Gotham"/>
              </a:rPr>
            </a:br>
            <a:r>
              <a:rPr lang="en-US" b="0" i="0" dirty="0">
                <a:solidFill>
                  <a:srgbClr val="000000"/>
                </a:solidFill>
                <a:effectLst/>
                <a:latin typeface="Gotham"/>
              </a:rPr>
              <a:t>This money might go toward such expenses as the bus system or </a:t>
            </a:r>
            <a:br>
              <a:rPr lang="en-US" b="0" i="0" dirty="0">
                <a:solidFill>
                  <a:srgbClr val="000000"/>
                </a:solidFill>
                <a:effectLst/>
                <a:latin typeface="Gotham"/>
              </a:rPr>
            </a:br>
            <a:r>
              <a:rPr lang="en-US" b="0" i="0" dirty="0">
                <a:solidFill>
                  <a:srgbClr val="000000"/>
                </a:solidFill>
                <a:effectLst/>
                <a:latin typeface="Gotham"/>
              </a:rPr>
              <a:t>emergency services in your local city</a:t>
            </a:r>
          </a:p>
        </p:txBody>
      </p:sp>
    </p:spTree>
    <p:extLst>
      <p:ext uri="{BB962C8B-B14F-4D97-AF65-F5344CB8AC3E}">
        <p14:creationId xmlns:p14="http://schemas.microsoft.com/office/powerpoint/2010/main" val="4082753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Isosceles Triangle 3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D9D00823-BC0E-4546-8EB6-8929E4F13322}"/>
              </a:ext>
            </a:extLst>
          </p:cNvPr>
          <p:cNvPicPr>
            <a:picLocks noGrp="1" noChangeAspect="1"/>
          </p:cNvPicPr>
          <p:nvPr>
            <p:ph idx="4294967295"/>
          </p:nvPr>
        </p:nvPicPr>
        <p:blipFill rotWithShape="1">
          <a:blip r:embed="rId2"/>
          <a:srcRect l="1" t="9645" r="51701" b="54589"/>
          <a:stretch/>
        </p:blipFill>
        <p:spPr>
          <a:xfrm>
            <a:off x="699111" y="150021"/>
            <a:ext cx="9201990" cy="4258930"/>
          </a:xfrm>
          <a:prstGeom prst="rect">
            <a:avLst/>
          </a:prstGeom>
          <a:ln>
            <a:noFill/>
          </a:ln>
        </p:spPr>
      </p:pic>
      <p:sp>
        <p:nvSpPr>
          <p:cNvPr id="39" name="Isosceles Triangle 3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F2BFB1A-D5B4-4B3D-9AD9-7981ECC4C8FA}"/>
              </a:ext>
            </a:extLst>
          </p:cNvPr>
          <p:cNvSpPr/>
          <p:nvPr/>
        </p:nvSpPr>
        <p:spPr>
          <a:xfrm>
            <a:off x="2170102" y="4423213"/>
            <a:ext cx="5620110" cy="258480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lvl="1"/>
            <a:r>
              <a:rPr lang="en-US" b="0" i="0" dirty="0">
                <a:solidFill>
                  <a:srgbClr val="333333"/>
                </a:solidFill>
                <a:effectLst/>
                <a:latin typeface="gangster-grotesk"/>
              </a:rPr>
              <a:t>Benefits: </a:t>
            </a:r>
          </a:p>
          <a:p>
            <a:pPr marL="628650" lvl="1" indent="-171450">
              <a:buFont typeface="Arial" panose="020B0604020202020204" pitchFamily="34" charset="0"/>
              <a:buChar char="•"/>
            </a:pPr>
            <a:r>
              <a:rPr lang="en-US" b="0" i="0" dirty="0">
                <a:solidFill>
                  <a:srgbClr val="333333"/>
                </a:solidFill>
                <a:effectLst/>
                <a:latin typeface="gangster-grotesk"/>
              </a:rPr>
              <a:t>hospital insurance</a:t>
            </a:r>
          </a:p>
          <a:p>
            <a:pPr marL="628650" lvl="1" indent="-171450">
              <a:buFont typeface="Arial" panose="020B0604020202020204" pitchFamily="34" charset="0"/>
              <a:buChar char="•"/>
            </a:pPr>
            <a:r>
              <a:rPr lang="en-US" b="0" i="0" dirty="0">
                <a:solidFill>
                  <a:srgbClr val="333333"/>
                </a:solidFill>
                <a:effectLst/>
                <a:latin typeface="gangster-grotesk"/>
              </a:rPr>
              <a:t>medical insurance</a:t>
            </a:r>
          </a:p>
          <a:p>
            <a:pPr marL="628650" lvl="1" indent="-171450">
              <a:buFont typeface="Arial" panose="020B0604020202020204" pitchFamily="34" charset="0"/>
              <a:buChar char="•"/>
            </a:pPr>
            <a:r>
              <a:rPr lang="en-US" b="0" i="0" dirty="0">
                <a:solidFill>
                  <a:srgbClr val="333333"/>
                </a:solidFill>
                <a:effectLst/>
                <a:latin typeface="gangster-grotesk"/>
              </a:rPr>
              <a:t>Medicare Advantage plans</a:t>
            </a:r>
          </a:p>
          <a:p>
            <a:pPr marL="628650" lvl="1" indent="-171450">
              <a:buFont typeface="Arial" panose="020B0604020202020204" pitchFamily="34" charset="0"/>
              <a:buChar char="•"/>
            </a:pPr>
            <a:r>
              <a:rPr lang="en-US" dirty="0">
                <a:solidFill>
                  <a:srgbClr val="333333"/>
                </a:solidFill>
                <a:latin typeface="gangster-grotesk"/>
              </a:rPr>
              <a:t>P</a:t>
            </a:r>
            <a:r>
              <a:rPr lang="en-US" b="0" i="0" dirty="0">
                <a:solidFill>
                  <a:srgbClr val="333333"/>
                </a:solidFill>
                <a:effectLst/>
                <a:latin typeface="gangster-grotesk"/>
              </a:rPr>
              <a:t>rescription drug coverage</a:t>
            </a:r>
          </a:p>
          <a:p>
            <a:pPr marL="171450" indent="-171450">
              <a:buFont typeface="Arial" panose="020B0604020202020204" pitchFamily="34" charset="0"/>
              <a:buChar char="•"/>
            </a:pPr>
            <a:endParaRPr lang="en-US" sz="1100" dirty="0">
              <a:solidFill>
                <a:srgbClr val="333333"/>
              </a:solidFill>
              <a:latin typeface="gangster-grotesk"/>
            </a:endParaRPr>
          </a:p>
          <a:p>
            <a:pPr marL="171450" indent="-171450">
              <a:buFont typeface="Arial" panose="020B0604020202020204" pitchFamily="34" charset="0"/>
              <a:buChar char="•"/>
            </a:pPr>
            <a:endParaRPr lang="en-US" sz="1100" dirty="0">
              <a:solidFill>
                <a:srgbClr val="333333"/>
              </a:solidFill>
              <a:latin typeface="gangster-grotesk"/>
            </a:endParaRPr>
          </a:p>
          <a:p>
            <a:pPr marL="171450" indent="-171450">
              <a:buFont typeface="Arial" panose="020B0604020202020204" pitchFamily="34" charset="0"/>
              <a:buChar char="•"/>
            </a:pPr>
            <a:endParaRPr lang="en-US" sz="1100" dirty="0">
              <a:solidFill>
                <a:srgbClr val="333333"/>
              </a:solidFill>
              <a:latin typeface="gangster-grotesk"/>
            </a:endParaRPr>
          </a:p>
          <a:p>
            <a:pPr marL="171450" indent="-171450">
              <a:buFont typeface="Arial" panose="020B0604020202020204" pitchFamily="34" charset="0"/>
              <a:buChar char="•"/>
            </a:pPr>
            <a:endParaRPr lang="en-US" sz="1100" dirty="0">
              <a:solidFill>
                <a:srgbClr val="333333"/>
              </a:solidFill>
              <a:latin typeface="gangster-grotesk"/>
            </a:endParaRPr>
          </a:p>
          <a:p>
            <a:pPr marL="171450" indent="-171450">
              <a:buFont typeface="Arial" panose="020B0604020202020204" pitchFamily="34" charset="0"/>
              <a:buChar char="•"/>
            </a:pPr>
            <a:endParaRPr lang="en-US" sz="1100" dirty="0">
              <a:solidFill>
                <a:srgbClr val="333333"/>
              </a:solidFill>
              <a:latin typeface="gangster-grotesk"/>
            </a:endParaRPr>
          </a:p>
          <a:p>
            <a:pPr marL="171450" indent="-171450">
              <a:buFont typeface="Arial" panose="020B0604020202020204" pitchFamily="34" charset="0"/>
              <a:buChar char="•"/>
            </a:pPr>
            <a:endParaRPr lang="en-US" sz="1100" dirty="0"/>
          </a:p>
        </p:txBody>
      </p:sp>
      <p:sp>
        <p:nvSpPr>
          <p:cNvPr id="2" name="Rectangle 1">
            <a:extLst>
              <a:ext uri="{FF2B5EF4-FFF2-40B4-BE49-F238E27FC236}">
                <a16:creationId xmlns:a16="http://schemas.microsoft.com/office/drawing/2014/main" id="{56203A0A-1A79-FD66-361F-67590EA4AE8C}"/>
              </a:ext>
            </a:extLst>
          </p:cNvPr>
          <p:cNvSpPr/>
          <p:nvPr/>
        </p:nvSpPr>
        <p:spPr>
          <a:xfrm>
            <a:off x="1062990" y="1734410"/>
            <a:ext cx="4263390" cy="6400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Top of Page 4 in table - % on next slide</a:t>
            </a:r>
          </a:p>
        </p:txBody>
      </p:sp>
    </p:spTree>
    <p:extLst>
      <p:ext uri="{BB962C8B-B14F-4D97-AF65-F5344CB8AC3E}">
        <p14:creationId xmlns:p14="http://schemas.microsoft.com/office/powerpoint/2010/main" val="1548009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FD3BE64-F67A-4DF8-AAAF-50E2CCC7FC99}"/>
              </a:ext>
            </a:extLst>
          </p:cNvPr>
          <p:cNvPicPr>
            <a:picLocks noChangeAspect="1"/>
          </p:cNvPicPr>
          <p:nvPr/>
        </p:nvPicPr>
        <p:blipFill rotWithShape="1">
          <a:blip r:embed="rId2"/>
          <a:srcRect t="26940" r="51208" b="39790"/>
          <a:stretch/>
        </p:blipFill>
        <p:spPr>
          <a:xfrm>
            <a:off x="757980" y="1828171"/>
            <a:ext cx="9743088" cy="4152277"/>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8CEEE5E-CE2A-47BC-A171-CBCC0868335E}"/>
              </a:ext>
            </a:extLst>
          </p:cNvPr>
          <p:cNvSpPr txBox="1"/>
          <p:nvPr/>
        </p:nvSpPr>
        <p:spPr>
          <a:xfrm>
            <a:off x="5629524" y="4796913"/>
            <a:ext cx="2893015" cy="646331"/>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dirty="0"/>
              <a:t>$1000 X .062 = $62.00</a:t>
            </a:r>
          </a:p>
          <a:p>
            <a:r>
              <a:rPr lang="en-US" dirty="0"/>
              <a:t>$1000 X .0145 = $14.50</a:t>
            </a:r>
          </a:p>
        </p:txBody>
      </p:sp>
      <p:sp>
        <p:nvSpPr>
          <p:cNvPr id="3" name="Rectangle 2">
            <a:extLst>
              <a:ext uri="{FF2B5EF4-FFF2-40B4-BE49-F238E27FC236}">
                <a16:creationId xmlns:a16="http://schemas.microsoft.com/office/drawing/2014/main" id="{A4946FE1-60C4-4528-6D91-626775C4BCD1}"/>
              </a:ext>
            </a:extLst>
          </p:cNvPr>
          <p:cNvSpPr/>
          <p:nvPr/>
        </p:nvSpPr>
        <p:spPr>
          <a:xfrm>
            <a:off x="1170878" y="288485"/>
            <a:ext cx="10263142" cy="99845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2800" b="1" dirty="0">
                <a:solidFill>
                  <a:srgbClr val="C00000"/>
                </a:solidFill>
              </a:rPr>
              <a:t>Employee</a:t>
            </a:r>
            <a:r>
              <a:rPr lang="en-US" sz="2800" dirty="0"/>
              <a:t> % Withheld for FICA Taxes</a:t>
            </a:r>
          </a:p>
        </p:txBody>
      </p:sp>
      <p:sp>
        <p:nvSpPr>
          <p:cNvPr id="4" name="Rectangle 3">
            <a:extLst>
              <a:ext uri="{FF2B5EF4-FFF2-40B4-BE49-F238E27FC236}">
                <a16:creationId xmlns:a16="http://schemas.microsoft.com/office/drawing/2014/main" id="{69CEF870-67A3-D219-FDE8-7280BFD33040}"/>
              </a:ext>
            </a:extLst>
          </p:cNvPr>
          <p:cNvSpPr/>
          <p:nvPr/>
        </p:nvSpPr>
        <p:spPr>
          <a:xfrm>
            <a:off x="1773044" y="1234388"/>
            <a:ext cx="7567372" cy="8508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Every Paycheck you earn, you will pay FICA taxes on your gross wage at </a:t>
            </a:r>
            <a:br>
              <a:rPr lang="en-US" dirty="0"/>
            </a:br>
            <a:r>
              <a:rPr lang="en-US" dirty="0"/>
              <a:t>6.2% for Social Security, and 1.45% for Medicare Taxes as depicted below:</a:t>
            </a:r>
          </a:p>
        </p:txBody>
      </p:sp>
    </p:spTree>
    <p:extLst>
      <p:ext uri="{BB962C8B-B14F-4D97-AF65-F5344CB8AC3E}">
        <p14:creationId xmlns:p14="http://schemas.microsoft.com/office/powerpoint/2010/main" val="80426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761E5C-04AE-4744-B722-5E62A69248FC}"/>
              </a:ext>
            </a:extLst>
          </p:cNvPr>
          <p:cNvPicPr>
            <a:picLocks noChangeAspect="1"/>
          </p:cNvPicPr>
          <p:nvPr/>
        </p:nvPicPr>
        <p:blipFill rotWithShape="1">
          <a:blip r:embed="rId2"/>
          <a:srcRect t="28150" r="67043" b="42540"/>
          <a:stretch/>
        </p:blipFill>
        <p:spPr>
          <a:xfrm>
            <a:off x="693954" y="2908388"/>
            <a:ext cx="5540833" cy="3079815"/>
          </a:xfrm>
          <a:prstGeom prst="rect">
            <a:avLst/>
          </a:prstGeom>
          <a:ln>
            <a:noFill/>
          </a:ln>
        </p:spPr>
      </p:pic>
      <p:pic>
        <p:nvPicPr>
          <p:cNvPr id="4" name="Picture 3">
            <a:extLst>
              <a:ext uri="{FF2B5EF4-FFF2-40B4-BE49-F238E27FC236}">
                <a16:creationId xmlns:a16="http://schemas.microsoft.com/office/drawing/2014/main" id="{82EF3F3F-D33B-42A5-AE66-91D7B2B1AF69}"/>
              </a:ext>
            </a:extLst>
          </p:cNvPr>
          <p:cNvPicPr>
            <a:picLocks noChangeAspect="1"/>
          </p:cNvPicPr>
          <p:nvPr/>
        </p:nvPicPr>
        <p:blipFill rotWithShape="1">
          <a:blip r:embed="rId2"/>
          <a:srcRect t="28150" r="66359" b="42540"/>
          <a:stretch/>
        </p:blipFill>
        <p:spPr>
          <a:xfrm>
            <a:off x="5867541" y="2954556"/>
            <a:ext cx="5655854" cy="3079814"/>
          </a:xfrm>
          <a:prstGeom prst="rect">
            <a:avLst/>
          </a:prstGeom>
          <a:ln>
            <a:noFill/>
          </a:ln>
        </p:spPr>
      </p:pic>
      <p:sp>
        <p:nvSpPr>
          <p:cNvPr id="5" name="TextBox 4">
            <a:extLst>
              <a:ext uri="{FF2B5EF4-FFF2-40B4-BE49-F238E27FC236}">
                <a16:creationId xmlns:a16="http://schemas.microsoft.com/office/drawing/2014/main" id="{193D01CF-5456-4D1C-B458-C77D2E2FEF9E}"/>
              </a:ext>
            </a:extLst>
          </p:cNvPr>
          <p:cNvSpPr txBox="1"/>
          <p:nvPr/>
        </p:nvSpPr>
        <p:spPr>
          <a:xfrm>
            <a:off x="1344208" y="2554446"/>
            <a:ext cx="5525069" cy="400110"/>
          </a:xfrm>
          <a:prstGeom prst="rect">
            <a:avLst/>
          </a:prstGeom>
          <a:solidFill>
            <a:schemeClr val="bg1"/>
          </a:solidFill>
        </p:spPr>
        <p:txBody>
          <a:bodyPr wrap="square" rtlCol="0">
            <a:spAutoFit/>
          </a:bodyPr>
          <a:lstStyle/>
          <a:p>
            <a:r>
              <a:rPr lang="en-US" sz="2000" dirty="0"/>
              <a:t>What </a:t>
            </a:r>
            <a:r>
              <a:rPr lang="en-US" sz="2000" b="1" dirty="0">
                <a:solidFill>
                  <a:srgbClr val="C00000"/>
                </a:solidFill>
              </a:rPr>
              <a:t>EMPLOYEE</a:t>
            </a:r>
            <a:r>
              <a:rPr lang="en-US" sz="2000" dirty="0"/>
              <a:t> Pay to FICA</a:t>
            </a:r>
          </a:p>
        </p:txBody>
      </p:sp>
      <p:sp>
        <p:nvSpPr>
          <p:cNvPr id="6" name="Rectangle 5">
            <a:extLst>
              <a:ext uri="{FF2B5EF4-FFF2-40B4-BE49-F238E27FC236}">
                <a16:creationId xmlns:a16="http://schemas.microsoft.com/office/drawing/2014/main" id="{47E9D64A-4F03-4B47-B82D-3F49048BF5AC}"/>
              </a:ext>
            </a:extLst>
          </p:cNvPr>
          <p:cNvSpPr/>
          <p:nvPr/>
        </p:nvSpPr>
        <p:spPr>
          <a:xfrm>
            <a:off x="1908689" y="6270523"/>
            <a:ext cx="5339604" cy="32717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TextBox 7">
            <a:extLst>
              <a:ext uri="{FF2B5EF4-FFF2-40B4-BE49-F238E27FC236}">
                <a16:creationId xmlns:a16="http://schemas.microsoft.com/office/drawing/2014/main" id="{1863EEDF-9F52-433C-B914-D6B9FB92A7B7}"/>
              </a:ext>
            </a:extLst>
          </p:cNvPr>
          <p:cNvSpPr txBox="1"/>
          <p:nvPr/>
        </p:nvSpPr>
        <p:spPr>
          <a:xfrm>
            <a:off x="6343650" y="2554446"/>
            <a:ext cx="4651452" cy="707886"/>
          </a:xfrm>
          <a:prstGeom prst="rect">
            <a:avLst/>
          </a:prstGeom>
          <a:solidFill>
            <a:schemeClr val="bg1"/>
          </a:solidFill>
        </p:spPr>
        <p:txBody>
          <a:bodyPr wrap="square" rtlCol="0">
            <a:spAutoFit/>
          </a:bodyPr>
          <a:lstStyle/>
          <a:p>
            <a:r>
              <a:rPr lang="en-US" sz="2000" dirty="0"/>
              <a:t>What </a:t>
            </a:r>
            <a:r>
              <a:rPr lang="en-US" sz="2000" b="1" dirty="0">
                <a:solidFill>
                  <a:srgbClr val="C00000"/>
                </a:solidFill>
              </a:rPr>
              <a:t>EMPLOYER</a:t>
            </a:r>
            <a:r>
              <a:rPr lang="en-US" sz="2000" dirty="0"/>
              <a:t> Pays to FICA in Your Name</a:t>
            </a:r>
          </a:p>
        </p:txBody>
      </p:sp>
      <p:sp>
        <p:nvSpPr>
          <p:cNvPr id="11" name="Rectangle 10">
            <a:extLst>
              <a:ext uri="{FF2B5EF4-FFF2-40B4-BE49-F238E27FC236}">
                <a16:creationId xmlns:a16="http://schemas.microsoft.com/office/drawing/2014/main" id="{6882DB2E-2489-ECC5-061B-33ABFF4D1A64}"/>
              </a:ext>
            </a:extLst>
          </p:cNvPr>
          <p:cNvSpPr/>
          <p:nvPr/>
        </p:nvSpPr>
        <p:spPr>
          <a:xfrm>
            <a:off x="2198801" y="1099660"/>
            <a:ext cx="8207297" cy="8508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Every Paycheck your Employer must </a:t>
            </a:r>
            <a:r>
              <a:rPr lang="en-US" b="1" dirty="0">
                <a:solidFill>
                  <a:srgbClr val="C00000"/>
                </a:solidFill>
              </a:rPr>
              <a:t>MATCH</a:t>
            </a:r>
            <a:r>
              <a:rPr lang="en-US" dirty="0"/>
              <a:t> what you paid in FICA Tax. So employers will also pay 6.2% for Social Security, and 1.45% for Medicare Taxes as depicted below:</a:t>
            </a:r>
          </a:p>
        </p:txBody>
      </p:sp>
      <p:sp>
        <p:nvSpPr>
          <p:cNvPr id="12" name="Rectangle 11">
            <a:extLst>
              <a:ext uri="{FF2B5EF4-FFF2-40B4-BE49-F238E27FC236}">
                <a16:creationId xmlns:a16="http://schemas.microsoft.com/office/drawing/2014/main" id="{9B9BACC9-6E22-86F6-7E5A-B1A2DCF926E4}"/>
              </a:ext>
            </a:extLst>
          </p:cNvPr>
          <p:cNvSpPr/>
          <p:nvPr/>
        </p:nvSpPr>
        <p:spPr>
          <a:xfrm>
            <a:off x="1170878" y="288485"/>
            <a:ext cx="10263142" cy="99845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2800" b="1" dirty="0">
                <a:solidFill>
                  <a:srgbClr val="C00000"/>
                </a:solidFill>
              </a:rPr>
              <a:t>EMPLOYER</a:t>
            </a:r>
            <a:r>
              <a:rPr lang="en-US" sz="2800" dirty="0"/>
              <a:t> % Paid for FICA Taxes</a:t>
            </a:r>
          </a:p>
        </p:txBody>
      </p:sp>
    </p:spTree>
    <p:extLst>
      <p:ext uri="{BB962C8B-B14F-4D97-AF65-F5344CB8AC3E}">
        <p14:creationId xmlns:p14="http://schemas.microsoft.com/office/powerpoint/2010/main" val="3719624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7E9D64A-4F03-4B47-B82D-3F49048BF5AC}"/>
              </a:ext>
            </a:extLst>
          </p:cNvPr>
          <p:cNvSpPr/>
          <p:nvPr/>
        </p:nvSpPr>
        <p:spPr>
          <a:xfrm>
            <a:off x="1908689" y="6270523"/>
            <a:ext cx="5339604" cy="32717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a:extLst>
              <a:ext uri="{FF2B5EF4-FFF2-40B4-BE49-F238E27FC236}">
                <a16:creationId xmlns:a16="http://schemas.microsoft.com/office/drawing/2014/main" id="{BC3BD481-207C-456F-B1E0-5796270B1B29}"/>
              </a:ext>
            </a:extLst>
          </p:cNvPr>
          <p:cNvSpPr/>
          <p:nvPr/>
        </p:nvSpPr>
        <p:spPr>
          <a:xfrm>
            <a:off x="1570435" y="3101830"/>
            <a:ext cx="5677858" cy="32717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a:extLst>
              <a:ext uri="{FF2B5EF4-FFF2-40B4-BE49-F238E27FC236}">
                <a16:creationId xmlns:a16="http://schemas.microsoft.com/office/drawing/2014/main" id="{3462A724-B445-438E-8A4E-F566613D43A8}"/>
              </a:ext>
            </a:extLst>
          </p:cNvPr>
          <p:cNvSpPr txBox="1"/>
          <p:nvPr/>
        </p:nvSpPr>
        <p:spPr>
          <a:xfrm>
            <a:off x="2857138" y="1465449"/>
            <a:ext cx="5936776" cy="2862322"/>
          </a:xfrm>
          <a:prstGeom prst="rect">
            <a:avLst/>
          </a:prstGeom>
          <a:noFill/>
        </p:spPr>
        <p:txBody>
          <a:bodyPr wrap="square" rtlCol="0">
            <a:spAutoFit/>
          </a:bodyPr>
          <a:lstStyle/>
          <a:p>
            <a:endParaRPr lang="en-US" sz="2000" dirty="0"/>
          </a:p>
          <a:p>
            <a:r>
              <a:rPr lang="en-US" sz="2000" dirty="0"/>
              <a:t>Your contribution:  		   $76.50</a:t>
            </a:r>
          </a:p>
          <a:p>
            <a:r>
              <a:rPr lang="en-US" sz="2000" dirty="0"/>
              <a:t>Employer contribution:  		</a:t>
            </a:r>
            <a:r>
              <a:rPr lang="en-US" sz="2000" u="sng" dirty="0"/>
              <a:t>   $76.50</a:t>
            </a:r>
          </a:p>
          <a:p>
            <a:r>
              <a:rPr lang="en-US" sz="2000" dirty="0"/>
              <a:t>Total Contribution:		$153.00</a:t>
            </a:r>
          </a:p>
          <a:p>
            <a:endParaRPr lang="en-US" sz="2000" dirty="0"/>
          </a:p>
          <a:p>
            <a:r>
              <a:rPr lang="en-US" sz="2000" dirty="0"/>
              <a:t>If you are self employed – you pay both the employee contribution and the employer contribution as you are the employee and the employer.</a:t>
            </a:r>
          </a:p>
          <a:p>
            <a:endParaRPr lang="en-US" sz="2000" dirty="0"/>
          </a:p>
        </p:txBody>
      </p:sp>
      <p:sp>
        <p:nvSpPr>
          <p:cNvPr id="12" name="Rectangle 11">
            <a:extLst>
              <a:ext uri="{FF2B5EF4-FFF2-40B4-BE49-F238E27FC236}">
                <a16:creationId xmlns:a16="http://schemas.microsoft.com/office/drawing/2014/main" id="{9B9BACC9-6E22-86F6-7E5A-B1A2DCF926E4}"/>
              </a:ext>
            </a:extLst>
          </p:cNvPr>
          <p:cNvSpPr/>
          <p:nvPr/>
        </p:nvSpPr>
        <p:spPr>
          <a:xfrm>
            <a:off x="693955" y="360686"/>
            <a:ext cx="10263142" cy="99845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2800" dirty="0"/>
              <a:t>Amount Paid To the Government by Employer in Your Name</a:t>
            </a:r>
          </a:p>
        </p:txBody>
      </p:sp>
      <p:sp>
        <p:nvSpPr>
          <p:cNvPr id="10" name="Rectangle 9">
            <a:extLst>
              <a:ext uri="{FF2B5EF4-FFF2-40B4-BE49-F238E27FC236}">
                <a16:creationId xmlns:a16="http://schemas.microsoft.com/office/drawing/2014/main" id="{537B800B-BD7D-FA9F-32D2-BB0E1C336498}"/>
              </a:ext>
            </a:extLst>
          </p:cNvPr>
          <p:cNvSpPr/>
          <p:nvPr/>
        </p:nvSpPr>
        <p:spPr>
          <a:xfrm>
            <a:off x="693955" y="4873702"/>
            <a:ext cx="10740065" cy="8508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 Your packet, you do the math.  If you earned $1500 for the past two weeks, how much is our Social Security Tax you pay.  How much does the employer also pay?</a:t>
            </a:r>
          </a:p>
        </p:txBody>
      </p:sp>
    </p:spTree>
    <p:extLst>
      <p:ext uri="{BB962C8B-B14F-4D97-AF65-F5344CB8AC3E}">
        <p14:creationId xmlns:p14="http://schemas.microsoft.com/office/powerpoint/2010/main" val="2445565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50A4B-BB5E-31DA-64E0-E74723E19A59}"/>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24B04F6-5173-73C2-7AD7-06255ABB866A}"/>
              </a:ext>
            </a:extLst>
          </p:cNvPr>
          <p:cNvSpPr/>
          <p:nvPr/>
        </p:nvSpPr>
        <p:spPr>
          <a:xfrm>
            <a:off x="1570435" y="3101830"/>
            <a:ext cx="5677858" cy="32717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a:extLst>
              <a:ext uri="{FF2B5EF4-FFF2-40B4-BE49-F238E27FC236}">
                <a16:creationId xmlns:a16="http://schemas.microsoft.com/office/drawing/2014/main" id="{3D41031E-39A8-F034-7A4B-0C27C82676F3}"/>
              </a:ext>
            </a:extLst>
          </p:cNvPr>
          <p:cNvSpPr txBox="1"/>
          <p:nvPr/>
        </p:nvSpPr>
        <p:spPr>
          <a:xfrm>
            <a:off x="549012" y="2387662"/>
            <a:ext cx="11327130" cy="4024948"/>
          </a:xfrm>
          <a:prstGeom prst="rect">
            <a:avLst/>
          </a:prstGeom>
          <a:noFill/>
        </p:spPr>
        <p:txBody>
          <a:bodyPr wrap="square" rtlCol="0">
            <a:spAutoFit/>
          </a:bodyPr>
          <a:lstStyle/>
          <a:p>
            <a:endParaRPr lang="en-US" sz="2000" dirty="0"/>
          </a:p>
          <a:p>
            <a:pPr marL="0" marR="0">
              <a:lnSpc>
                <a:spcPct val="107000"/>
              </a:lnSpc>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Example:  If you earned gross wage of $1500 for two weeks.  What are the following:</a:t>
            </a:r>
          </a:p>
          <a:p>
            <a:pPr marL="0" marR="0">
              <a:lnSpc>
                <a:spcPct val="107000"/>
              </a:lnSpc>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Employee Contribution Social Security: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	Employer: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Employee Contribution Medicare: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	Employer: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Total Employee Contribution to Payroll Taxes: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          Total Employer: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the total amount sent to the government in your name for FICA Tax?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dirty="0"/>
          </a:p>
          <a:p>
            <a:r>
              <a:rPr lang="en-US" sz="2000" dirty="0"/>
              <a:t>If you are self employed – you pay both the employee contribution and the employer contribution as you are the employee and the employer.</a:t>
            </a:r>
          </a:p>
          <a:p>
            <a:endParaRPr lang="en-US" sz="2000" dirty="0"/>
          </a:p>
        </p:txBody>
      </p:sp>
      <p:sp>
        <p:nvSpPr>
          <p:cNvPr id="12" name="Rectangle 11">
            <a:extLst>
              <a:ext uri="{FF2B5EF4-FFF2-40B4-BE49-F238E27FC236}">
                <a16:creationId xmlns:a16="http://schemas.microsoft.com/office/drawing/2014/main" id="{FEC880A1-92F7-1C4B-F03D-DD6C017A7F2A}"/>
              </a:ext>
            </a:extLst>
          </p:cNvPr>
          <p:cNvSpPr/>
          <p:nvPr/>
        </p:nvSpPr>
        <p:spPr>
          <a:xfrm>
            <a:off x="693955" y="360686"/>
            <a:ext cx="10263142" cy="99845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2800" dirty="0"/>
              <a:t>Assignment:</a:t>
            </a:r>
          </a:p>
        </p:txBody>
      </p:sp>
      <p:sp>
        <p:nvSpPr>
          <p:cNvPr id="10" name="Rectangle 9">
            <a:extLst>
              <a:ext uri="{FF2B5EF4-FFF2-40B4-BE49-F238E27FC236}">
                <a16:creationId xmlns:a16="http://schemas.microsoft.com/office/drawing/2014/main" id="{E7C929EE-8EC8-0A20-8EC2-D0CB2C65CE3D}"/>
              </a:ext>
            </a:extLst>
          </p:cNvPr>
          <p:cNvSpPr/>
          <p:nvPr/>
        </p:nvSpPr>
        <p:spPr>
          <a:xfrm>
            <a:off x="842545" y="1159078"/>
            <a:ext cx="10740065" cy="132123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 Your packet, middle of page 4, complete the chart shown below  </a:t>
            </a:r>
          </a:p>
          <a:p>
            <a:pPr algn="ctr"/>
            <a:endParaRPr lang="en-US" dirty="0"/>
          </a:p>
          <a:p>
            <a:pPr algn="ctr"/>
            <a:r>
              <a:rPr lang="en-US" dirty="0"/>
              <a:t>If you earned $1500 for the past two weeks, how much is our Social Security Tax you pay.  Complete the information below.  How much does the employer also pay?</a:t>
            </a:r>
          </a:p>
        </p:txBody>
      </p:sp>
    </p:spTree>
    <p:extLst>
      <p:ext uri="{BB962C8B-B14F-4D97-AF65-F5344CB8AC3E}">
        <p14:creationId xmlns:p14="http://schemas.microsoft.com/office/powerpoint/2010/main" val="18451649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892</Words>
  <Application>Microsoft Office PowerPoint</Application>
  <PresentationFormat>Widescreen</PresentationFormat>
  <Paragraphs>70</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gangster-grotesk</vt:lpstr>
      <vt:lpstr>Gotham</vt:lpstr>
      <vt:lpstr>Helvetica</vt:lpstr>
      <vt:lpstr>inherit</vt:lpstr>
      <vt:lpstr>Office Theme</vt:lpstr>
      <vt:lpstr>PowerPoint Presentation</vt:lpstr>
      <vt:lpstr>PowerPoint Presentation</vt:lpstr>
      <vt:lpstr>Five Types of Taxes</vt:lpstr>
      <vt:lpstr>PowerPoint Presentation</vt:lpstr>
      <vt:lpstr>PowerPoint Presentation</vt:lpstr>
      <vt:lpstr>PowerPoint Presentation</vt:lpstr>
      <vt:lpstr>PowerPoint Presentation</vt:lpstr>
      <vt:lpstr>PowerPoint Presentation</vt:lpstr>
      <vt:lpstr>PowerPoint Presentation</vt:lpstr>
      <vt:lpstr>Other Withholding from your Gross Wage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Cassie Vetter</dc:creator>
  <cp:lastModifiedBy>Cassie Vetter</cp:lastModifiedBy>
  <cp:revision>26</cp:revision>
  <dcterms:created xsi:type="dcterms:W3CDTF">2020-10-15T02:58:35Z</dcterms:created>
  <dcterms:modified xsi:type="dcterms:W3CDTF">2025-03-19T17:15:46Z</dcterms:modified>
</cp:coreProperties>
</file>